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sldIdLst>
    <p:sldId id="256" r:id="rId2"/>
    <p:sldId id="257" r:id="rId3"/>
    <p:sldId id="258" r:id="rId4"/>
    <p:sldId id="268" r:id="rId5"/>
    <p:sldId id="260" r:id="rId6"/>
    <p:sldId id="263" r:id="rId7"/>
    <p:sldId id="261" r:id="rId8"/>
    <p:sldId id="265" r:id="rId9"/>
    <p:sldId id="266" r:id="rId10"/>
    <p:sldId id="270" r:id="rId11"/>
    <p:sldId id="276" r:id="rId12"/>
    <p:sldId id="280" r:id="rId13"/>
    <p:sldId id="272" r:id="rId14"/>
    <p:sldId id="291" r:id="rId15"/>
    <p:sldId id="288" r:id="rId16"/>
    <p:sldId id="292" r:id="rId17"/>
    <p:sldId id="294" r:id="rId18"/>
    <p:sldId id="296" r:id="rId19"/>
    <p:sldId id="298" r:id="rId20"/>
    <p:sldId id="300" r:id="rId21"/>
    <p:sldId id="302" r:id="rId22"/>
    <p:sldId id="304" r:id="rId23"/>
    <p:sldId id="308" r:id="rId24"/>
    <p:sldId id="310" r:id="rId25"/>
    <p:sldId id="328" r:id="rId26"/>
    <p:sldId id="312" r:id="rId27"/>
    <p:sldId id="314" r:id="rId28"/>
    <p:sldId id="320" r:id="rId29"/>
    <p:sldId id="322" r:id="rId30"/>
    <p:sldId id="324" r:id="rId31"/>
    <p:sldId id="326" r:id="rId32"/>
    <p:sldId id="331" r:id="rId33"/>
    <p:sldId id="333" r:id="rId34"/>
    <p:sldId id="335" r:id="rId35"/>
    <p:sldId id="337" r:id="rId36"/>
    <p:sldId id="342" r:id="rId37"/>
    <p:sldId id="344" r:id="rId38"/>
    <p:sldId id="34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 Navarro" initials="DN" lastIdx="1" clrIdx="0">
    <p:extLst>
      <p:ext uri="{19B8F6BF-5375-455C-9EA6-DF929625EA0E}">
        <p15:presenceInfo xmlns:p15="http://schemas.microsoft.com/office/powerpoint/2012/main" userId="b4cda3d0fba796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88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28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188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9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591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04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666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57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0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77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2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60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5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8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69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6376-1226-48FE-97AB-6D719E9C0763}" type="datetimeFigureOut">
              <a:rPr lang="pt-BR" smtClean="0"/>
              <a:t>05/04/2021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344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F6A55-D97A-482B-A762-DE0F9E382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622851"/>
            <a:ext cx="9001462" cy="2887111"/>
          </a:xfrm>
        </p:spPr>
        <p:txBody>
          <a:bodyPr>
            <a:normAutofit/>
          </a:bodyPr>
          <a:lstStyle/>
          <a:p>
            <a:r>
              <a:rPr lang="pt-BR" sz="3600" dirty="0"/>
              <a:t>Centro de tecnologia - ufc</a:t>
            </a:r>
            <a:br>
              <a:rPr lang="pt-BR" sz="4400" dirty="0"/>
            </a:br>
            <a:r>
              <a:rPr lang="pt-BR" sz="2400" dirty="0"/>
              <a:t>CURSO DE ENGENHARIA MECÂNICA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4A3369-B6CF-452F-B139-9219AB40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869635"/>
            <a:ext cx="9001462" cy="25046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Apresentação de Trabalho de Conclusão de Curso</a:t>
            </a:r>
          </a:p>
          <a:p>
            <a:r>
              <a:rPr lang="pt-BR" dirty="0"/>
              <a:t>Aluno: Davi Arruda Navarro Albuquerque</a:t>
            </a:r>
          </a:p>
          <a:p>
            <a:r>
              <a:rPr lang="pt-BR" dirty="0"/>
              <a:t>Matrícula: 356329</a:t>
            </a:r>
          </a:p>
          <a:p>
            <a:r>
              <a:rPr lang="pt-BR" dirty="0"/>
              <a:t>Orientadora: Prof. Dra. Maria Alexsandra de Sousa Rios</a:t>
            </a:r>
          </a:p>
          <a:p>
            <a:r>
              <a:rPr lang="pt-BR" dirty="0"/>
              <a:t>Banca: Prof. Dr. William Magalhães Barcellos / Prof. Dr. Paulo Alexandre Costa Rocha</a:t>
            </a: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62716692-A09A-42C7-BC1F-DC5542C4C6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9710" y="622851"/>
            <a:ext cx="1192579" cy="14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8"/>
    </mc:Choice>
    <mc:Fallback xmlns="">
      <p:transition spd="slow" advTm="252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3200" dirty="0"/>
                  <a:t>Equações do Ciclo Rankine ideal</a:t>
                </a:r>
              </a:p>
              <a:p>
                <a:r>
                  <a:rPr lang="pt-BR" sz="2300" dirty="0"/>
                  <a:t>Transformação 1 </a:t>
                </a:r>
                <a:r>
                  <a:rPr lang="pt-BR" sz="23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300" dirty="0">
                    <a:effectLst/>
                  </a:rPr>
                  <a:t>    </a:t>
                </a:r>
                <a:endParaRPr lang="pt-BR" sz="2300" dirty="0">
                  <a:sym typeface="Wingdings" panose="05000000000000000000" pitchFamily="2" charset="2"/>
                </a:endParaRPr>
              </a:p>
              <a:p>
                <a:r>
                  <a:rPr lang="pt-BR" sz="23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300" dirty="0">
                    <a:effectLst/>
                  </a:rPr>
                  <a:t> </a:t>
                </a:r>
              </a:p>
              <a:p>
                <a:r>
                  <a:rPr lang="pt-BR" sz="2300" dirty="0">
                    <a:effectLst/>
                  </a:rPr>
                  <a:t>Transformação 3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>
                  <a:effectLst/>
                </a:endParaRPr>
              </a:p>
              <a:p>
                <a:r>
                  <a:rPr lang="pt-BR" sz="2300" dirty="0">
                    <a:effectLst/>
                  </a:rPr>
                  <a:t>Transformação 4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/>
              </a:p>
              <a:p>
                <a:r>
                  <a:rPr lang="pt-BR" sz="2300" dirty="0"/>
                  <a:t>Eficiência térmica </a:t>
                </a:r>
                <a:r>
                  <a:rPr lang="pt-BR" sz="23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𝜼</m:t>
                    </m:r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den>
                    </m:f>
                  </m:oMath>
                </a14:m>
                <a:r>
                  <a:rPr lang="pt-BR" sz="31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den>
                    </m:f>
                  </m:oMath>
                </a14:m>
                <a:endParaRPr lang="pt-BR" sz="31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  <a:blipFill>
                <a:blip r:embed="rId3"/>
                <a:stretch>
                  <a:fillRect l="-1333" t="-14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2300" dirty="0">
                    <a:sym typeface="Wingdings" panose="05000000000000000000" pitchFamily="2" charset="2"/>
                  </a:rPr>
                  <a:t>Suposições em relação à 1° Lei: </a:t>
                </a:r>
                <a:endParaRPr lang="pt-BR" sz="2300" i="1" dirty="0">
                  <a:effectLst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  <m:r>
                              <a:rPr lang="pt-BR" sz="2300" b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</m:sub>
                        </m:sSub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2300" b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pt-BR" sz="2300" b="1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3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</m:oMath>
                </a14:m>
                <a:r>
                  <a:rPr lang="pt-BR" sz="2300" dirty="0"/>
                  <a:t> = 0 (Estado estacionário)</a:t>
                </a:r>
              </a:p>
              <a:p>
                <a:r>
                  <a:rPr lang="pt-BR" sz="2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t-BR" sz="2300" dirty="0"/>
                  <a:t> =0  ,   </a:t>
                </a:r>
                <a14:m>
                  <m:oMath xmlns:m="http://schemas.openxmlformats.org/officeDocument/2006/math"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300" dirty="0"/>
                  <a:t> (Variações de energias cinética e potencial desprezíveis)</a:t>
                </a:r>
              </a:p>
              <a:p>
                <a:r>
                  <a:rPr lang="pt-BR" sz="2300" dirty="0"/>
                  <a:t>Para  caldeiras e condensadores: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pt-BR" sz="2300" dirty="0"/>
                  <a:t> = 0</a:t>
                </a:r>
              </a:p>
              <a:p>
                <a:r>
                  <a:rPr lang="pt-BR" sz="2300" dirty="0"/>
                  <a:t>Para bombas e turbinas: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pt-BR" sz="2300" dirty="0"/>
                  <a:t>= 0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  <a:blipFill>
                <a:blip r:embed="rId5"/>
                <a:stretch>
                  <a:fillRect l="-804" t="-118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84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00"/>
    </mc:Choice>
    <mc:Fallback xmlns="">
      <p:transition spd="slow" advTm="8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Em todas as equações ao lado, para obtermos os valores de taxas de calor, potência gerada e eficiência térmica, é necessário consultar uma tabela de propriedades termodinâmicas e encontrar os dados de entalpias específicas correspondentes a cada estágio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</p:spPr>
            <p:txBody>
              <a:bodyPr>
                <a:normAutofit/>
              </a:bodyPr>
              <a:lstStyle/>
              <a:p>
                <a:r>
                  <a:rPr lang="pt-BR" sz="1800" dirty="0"/>
                  <a:t>Transformação 1 </a:t>
                </a:r>
                <a:r>
                  <a:rPr lang="pt-BR" sz="18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800" dirty="0">
                    <a:effectLst/>
                  </a:rPr>
                  <a:t>    </a:t>
                </a:r>
                <a:endParaRPr lang="pt-BR" sz="1800" dirty="0">
                  <a:sym typeface="Wingdings" panose="05000000000000000000" pitchFamily="2" charset="2"/>
                </a:endParaRPr>
              </a:p>
              <a:p>
                <a:r>
                  <a:rPr lang="pt-BR" sz="18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dirty="0">
                    <a:effectLst/>
                  </a:rPr>
                  <a:t> </a:t>
                </a:r>
              </a:p>
              <a:p>
                <a:r>
                  <a:rPr lang="pt-BR" sz="1800" dirty="0">
                    <a:effectLst/>
                  </a:rPr>
                  <a:t>Transformação 3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>
                  <a:effectLst/>
                </a:endParaRPr>
              </a:p>
              <a:p>
                <a:r>
                  <a:rPr lang="pt-BR" sz="1800" dirty="0">
                    <a:effectLst/>
                  </a:rPr>
                  <a:t>Transformação 4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  <a:blipFill>
                <a:blip r:embed="rId3"/>
                <a:stretch>
                  <a:fillRect l="-1030" t="-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93"/>
    </mc:Choice>
    <mc:Fallback xmlns="">
      <p:transition spd="slow" advTm="3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Os dados de propriedades termodinâmicas procurados, no entanto, nem sempre podem ser diretamente obtidos através dos dados  presentes nas tabelas, visto que nelas se encontram apenas valores discretos de temperatura e pressão.</a:t>
            </a:r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2957440"/>
            <a:ext cx="5330684" cy="2833760"/>
          </a:xfrm>
        </p:spPr>
        <p:txBody>
          <a:bodyPr>
            <a:normAutofit/>
          </a:bodyPr>
          <a:lstStyle/>
          <a:p>
            <a:r>
              <a:rPr lang="pt-BR" sz="1800" dirty="0"/>
              <a:t>Portanto, em certas ocasiões, cálculos de interpolação simples e duplas devem ser realizados de forma a obter os dados termodinâmicos desejados.</a:t>
            </a:r>
          </a:p>
          <a:p>
            <a:r>
              <a:rPr lang="pt-BR" sz="1800" dirty="0"/>
              <a:t>Esses cálculos, apesar de serem simples, são bastante repetitivos e tediosos, podendo levar facilmente a erros. Além disso, esses valores  costumam ter bastantes casas decimais.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72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88"/>
    </mc:Choice>
    <mc:Fallback xmlns="">
      <p:transition spd="slow" advTm="4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/>
              <a:t>Características da Linguagem de Programação Python</a:t>
            </a:r>
          </a:p>
          <a:p>
            <a:r>
              <a:rPr lang="pt-BR" sz="2400" dirty="0"/>
              <a:t>Linguagem de alto nível</a:t>
            </a:r>
          </a:p>
          <a:p>
            <a:r>
              <a:rPr lang="pt-BR" sz="2400" dirty="0"/>
              <a:t>Fortemente </a:t>
            </a:r>
            <a:r>
              <a:rPr lang="pt-BR" sz="2400" dirty="0" err="1"/>
              <a:t>tipada</a:t>
            </a:r>
            <a:endParaRPr lang="pt-BR" sz="2400" dirty="0"/>
          </a:p>
          <a:p>
            <a:r>
              <a:rPr lang="pt-BR" sz="2400" dirty="0"/>
              <a:t>Interpretada</a:t>
            </a:r>
          </a:p>
          <a:p>
            <a:r>
              <a:rPr lang="pt-BR" sz="2400" dirty="0"/>
              <a:t>Orientada a objeto</a:t>
            </a:r>
          </a:p>
          <a:p>
            <a:r>
              <a:rPr lang="pt-BR" sz="2400" dirty="0"/>
              <a:t>Amplamente utilizada em ciência de dados</a:t>
            </a:r>
          </a:p>
          <a:p>
            <a:endParaRPr lang="pt-BR" sz="2400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4122" y="2721111"/>
            <a:ext cx="7215834" cy="2437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1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83"/>
    </mc:Choice>
    <mc:Fallback xmlns="">
      <p:transition spd="slow" advTm="5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Programação Orientada a Objeto (POO):</a:t>
            </a:r>
            <a:endParaRPr lang="pt-BR" sz="2400" dirty="0"/>
          </a:p>
          <a:p>
            <a:pPr algn="just"/>
            <a:r>
              <a:rPr lang="pt-BR" sz="2400" b="1" dirty="0"/>
              <a:t>Vantagens: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Código mais limpo e organizado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manutenção devido ao encapsulamento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leitura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33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95"/>
    </mc:Choice>
    <mc:Fallback xmlns="">
      <p:transition spd="slow" advTm="8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Biblioteca pandas:</a:t>
            </a:r>
          </a:p>
          <a:p>
            <a:r>
              <a:rPr lang="pt-BR" dirty="0">
                <a:effectLst/>
              </a:rPr>
              <a:t>Biblioteca largamente utilizada para manipular dados em Python.</a:t>
            </a:r>
          </a:p>
          <a:p>
            <a:r>
              <a:rPr lang="pt-BR" dirty="0">
                <a:effectLst/>
              </a:rPr>
              <a:t>Possui diversas funções bastante úteis, tais como importar dados de planilhas eletrônicas e fazer operações matriciais com relativa rapidez e facilidade</a:t>
            </a:r>
          </a:p>
          <a:p>
            <a:r>
              <a:rPr lang="pt-BR" dirty="0">
                <a:effectLst/>
              </a:rPr>
              <a:t>Essa integração com arquivos no formato </a:t>
            </a:r>
            <a:r>
              <a:rPr lang="pt-BR" dirty="0" err="1">
                <a:effectLst/>
              </a:rPr>
              <a:t>xlsx</a:t>
            </a:r>
            <a:r>
              <a:rPr lang="pt-BR" dirty="0">
                <a:effectLst/>
              </a:rPr>
              <a:t> (Excel) possibilitou um acesso dinâmico aos dados das tabelas termodinâmicas durante a execução do programa.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0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29"/>
    </mc:Choice>
    <mc:Fallback xmlns="">
      <p:transition spd="slow" advTm="4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3921"/>
            <a:ext cx="10589092" cy="391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Trecho de código do menu inicial: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0E59E82-3142-42E7-AFD3-2C93E406AC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6" y="3114931"/>
            <a:ext cx="9329529" cy="3239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3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93"/>
    </mc:Choice>
    <mc:Fallback xmlns="">
      <p:transition spd="slow" advTm="7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código: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50487A-A97A-44A9-B39F-A1D94F29EB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9" y="2464904"/>
            <a:ext cx="7579298" cy="4068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68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5"/>
    </mc:Choice>
    <mc:Fallback xmlns="">
      <p:transition spd="slow" advTm="5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Menu de opções do fluido “água”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B08B6BC-DA8E-402F-8216-1034F107AE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13" y="2599081"/>
            <a:ext cx="9276522" cy="40082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72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91"/>
    </mc:Choice>
    <mc:Fallback xmlns="">
      <p:transition spd="slow" advTm="98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74F4AB-3312-4FD1-B772-25A09C217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90" y="2552184"/>
            <a:ext cx="6754168" cy="3696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6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9"/>
    </mc:Choice>
    <mc:Fallback xmlns="">
      <p:transition spd="slow" advTm="17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TEMA:  ELABORAÇÃO DE RECURSOS COMPUTACIONAIS PARA FINS DIDÁTICOS EM DISCIPLINAS DA ÁREA TÉRMICA 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2"/>
    </mc:Choice>
    <mc:Fallback xmlns="">
      <p:transition spd="slow" advTm="80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saturado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46BB0B-4DEA-492F-88BC-1E75ED55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1" y="2425201"/>
            <a:ext cx="8510197" cy="41942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202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11"/>
    </mc:Choice>
    <mc:Fallback xmlns="">
      <p:transition spd="slow" advTm="9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DBB9FC-8B1B-4C17-865D-C648DAC8C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4" y="2398644"/>
            <a:ext cx="7869254" cy="41413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3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79"/>
    </mc:Choice>
    <mc:Fallback xmlns="">
      <p:transition spd="slow" advTm="7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C7E3EB-F63F-43BB-A44F-E72F307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6" y="2632375"/>
            <a:ext cx="9135750" cy="3801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6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48"/>
    </mc:Choice>
    <mc:Fallback xmlns="">
      <p:transition spd="slow" advTm="4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ED5596-767E-4AA5-9DA6-0A902D2BF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87" y="2447726"/>
            <a:ext cx="8832907" cy="4115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5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74"/>
    </mc:Choice>
    <mc:Fallback xmlns="">
      <p:transition spd="slow" advTm="6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E339EE-CEAC-4F58-ACD9-682040C5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65" y="2476683"/>
            <a:ext cx="6314818" cy="39566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48"/>
    </mc:Choice>
    <mc:Fallback xmlns="">
      <p:transition spd="slow" advTm="31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PRIMEIRO CASO A SER CONSIDERADO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O valor da pressão digitada está contido no </a:t>
            </a:r>
            <a:r>
              <a:rPr lang="pt-BR" b="1" dirty="0" err="1"/>
              <a:t>array</a:t>
            </a:r>
            <a:r>
              <a:rPr lang="pt-BR" b="1" dirty="0"/>
              <a:t> “</a:t>
            </a:r>
            <a:r>
              <a:rPr lang="pt-BR" b="1" dirty="0" err="1"/>
              <a:t>pressureList</a:t>
            </a:r>
            <a:r>
              <a:rPr lang="pt-BR" b="1" dirty="0"/>
              <a:t>”.</a:t>
            </a:r>
          </a:p>
          <a:p>
            <a:pPr algn="just"/>
            <a:r>
              <a:rPr lang="pt-BR" b="1" dirty="0"/>
              <a:t>Nesse caso, há necessidade apenas de realizar uma interpolação simples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3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2"/>
    </mc:Choice>
    <mc:Fallback xmlns="">
      <p:transition spd="slow" advTm="22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81234-AB0F-4E3B-B295-F31DD0C98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0" y="2506315"/>
            <a:ext cx="9909700" cy="3649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7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45"/>
    </mc:Choice>
    <mc:Fallback xmlns="">
      <p:transition spd="slow" advTm="8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C9FC05-F85C-4BC5-A6ED-643634FB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4" y="2425148"/>
            <a:ext cx="7182151" cy="41813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43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71"/>
    </mc:Choice>
    <mc:Fallback xmlns="">
      <p:transition spd="slow" advTm="2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superaquecido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4D2E2D-8174-4ECC-B8BE-F8CECDE5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20" y="2694397"/>
            <a:ext cx="8407507" cy="37389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5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71"/>
    </mc:Choice>
    <mc:Fallback xmlns="">
      <p:transition spd="slow" advTm="3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AE6B0F-FE68-4F35-8561-C2A4CED9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52" y="2418917"/>
            <a:ext cx="8598777" cy="40144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74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71"/>
    </mc:Choice>
    <mc:Fallback xmlns="">
      <p:transition spd="slow" advTm="4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4F6C7F-CAF9-4C96-BE64-73E20FF6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66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1232AE-C898-42B8-9FD0-4C9985301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Motivações para o desenvolvimento do tema:</a:t>
            </a:r>
          </a:p>
          <a:p>
            <a:pPr marL="342900" indent="-342900">
              <a:buAutoNum type="arabicPeriod"/>
            </a:pPr>
            <a:r>
              <a:rPr lang="pt-BR" dirty="0"/>
              <a:t>Revolução digital impulsionada pela Covid-19</a:t>
            </a:r>
          </a:p>
          <a:p>
            <a:pPr marL="342900" indent="-342900">
              <a:buAutoNum type="arabicPeriod"/>
            </a:pPr>
            <a:r>
              <a:rPr lang="pt-BR" dirty="0"/>
              <a:t>Automatização de processos repetitivos e tediosos na área térmica da Engenharia Mecânica</a:t>
            </a:r>
          </a:p>
          <a:p>
            <a:pPr marL="342900" indent="-342900">
              <a:buAutoNum type="arabicPeriod"/>
            </a:pPr>
            <a:r>
              <a:rPr lang="pt-BR" dirty="0"/>
              <a:t>Necessidade de inovação em virtude das medidas de isolamento social durante a pandemia</a:t>
            </a:r>
          </a:p>
          <a:p>
            <a:pPr marL="342900" indent="-342900">
              <a:buAutoNum type="arabicPeriod"/>
            </a:pPr>
            <a:endParaRPr lang="pt-BR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C56CB91E-97CD-45C7-B826-02998E94AF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28086"/>
                  </p:ext>
                </p:extLst>
              </p:nvPr>
            </p:nvGraphicFramePr>
            <p:xfrm>
              <a:off x="8688279" y="2064174"/>
              <a:ext cx="2095514" cy="18755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95514" cy="1875581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874" ay="-978284" az="-25748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63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8279" y="2064174"/>
                <a:ext cx="2095514" cy="187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203976"/>
                  </p:ext>
                </p:extLst>
              </p:nvPr>
            </p:nvGraphicFramePr>
            <p:xfrm>
              <a:off x="7759092" y="4372815"/>
              <a:ext cx="1858375" cy="18755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58375" cy="1875582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1567522" ay="1260997" az="5985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55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9092" y="4372815"/>
                <a:ext cx="1858375" cy="1875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0917011"/>
                  </p:ext>
                </p:extLst>
              </p:nvPr>
            </p:nvGraphicFramePr>
            <p:xfrm>
              <a:off x="6521337" y="2153605"/>
              <a:ext cx="875965" cy="21039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75965" cy="210395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343" ay="-2259588" az="14331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27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337" y="2153605"/>
                <a:ext cx="875965" cy="210395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29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88"/>
    </mc:Choice>
    <mc:Fallback xmlns="">
      <p:transition spd="slow" advTm="9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1541E7-8F2F-4B61-AF26-7E6EFAA20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53" y="2452757"/>
            <a:ext cx="7776642" cy="41354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64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8"/>
    </mc:Choice>
    <mc:Fallback xmlns="">
      <p:transition spd="slow" advTm="4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99923D-FE11-44F0-A5A0-45ABAA27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8" y="2478158"/>
            <a:ext cx="6527966" cy="41876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7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9"/>
    </mc:Choice>
    <mc:Fallback xmlns="">
      <p:transition spd="slow" advTm="1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8B0C59-437D-4AB2-9F6F-ED87C0D4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74" y="2599081"/>
            <a:ext cx="8786734" cy="3934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6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83"/>
    </mc:Choice>
    <mc:Fallback xmlns="">
      <p:transition spd="slow" advTm="19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5C8851-CC69-489E-8DF5-90E73C26E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5" y="2420105"/>
            <a:ext cx="6355477" cy="42467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30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42"/>
    </mc:Choice>
    <mc:Fallback xmlns="">
      <p:transition spd="slow" advTm="31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58A170-D275-472E-8382-C2941C266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82" y="2482684"/>
            <a:ext cx="7190518" cy="40567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83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2"/>
    </mc:Choice>
    <mc:Fallback xmlns="">
      <p:transition spd="slow" advTm="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A889C7-6F20-42FF-847B-B7C44AD84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09" y="2469480"/>
            <a:ext cx="6792730" cy="4190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51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7"/>
    </mc:Choice>
    <mc:Fallback xmlns="">
      <p:transition spd="slow" advTm="17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CONCLUSÃO</a:t>
            </a:r>
          </a:p>
          <a:p>
            <a:pPr algn="just"/>
            <a:r>
              <a:rPr lang="pt-BR" sz="2800" b="1"/>
              <a:t>O </a:t>
            </a:r>
            <a:r>
              <a:rPr lang="pt-BR" sz="2800" b="1" dirty="0"/>
              <a:t>algoritmo funciona como um facilitador de cálculos extenuantes e repetitivos e pode ser facilmente utilizado por alunos e professores. Sua utilização é bastante simples e intuitiva.</a:t>
            </a:r>
          </a:p>
          <a:p>
            <a:pPr algn="just"/>
            <a:r>
              <a:rPr lang="pt-BR" sz="2800" b="1" dirty="0"/>
              <a:t>Hora da demonstração prática</a:t>
            </a:r>
          </a:p>
          <a:p>
            <a:pPr algn="just"/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0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9"/>
    </mc:Choice>
    <mc:Fallback xmlns="">
      <p:transition spd="slow" advTm="1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BR" b="1" dirty="0"/>
              <a:t>REFERÊNCIAS</a:t>
            </a:r>
            <a:endParaRPr lang="pt-BR" sz="2800" b="1" dirty="0"/>
          </a:p>
          <a:p>
            <a:r>
              <a:rPr lang="pt-BR" b="1" dirty="0">
                <a:effectLst/>
              </a:rPr>
              <a:t>ASSUNÇÃO, G. S.; GODOI, P. J. </a:t>
            </a:r>
            <a:r>
              <a:rPr lang="pt-BR" dirty="0">
                <a:effectLst/>
              </a:rPr>
              <a:t>Termodinâmica</a:t>
            </a:r>
            <a:r>
              <a:rPr lang="pt-BR" b="1" dirty="0">
                <a:effectLst/>
              </a:rPr>
              <a:t>. 1. ed. Porto Alegre: </a:t>
            </a:r>
            <a:r>
              <a:rPr lang="pt-BR" b="1" dirty="0" err="1">
                <a:effectLst/>
              </a:rPr>
              <a:t>Sagah</a:t>
            </a:r>
            <a:r>
              <a:rPr lang="pt-BR" b="1" dirty="0">
                <a:effectLst/>
              </a:rPr>
              <a:t> Educação S.A, 2019.</a:t>
            </a:r>
          </a:p>
          <a:p>
            <a:r>
              <a:rPr lang="pt-BR" b="1" dirty="0">
                <a:effectLst/>
              </a:rPr>
              <a:t>BRUNETTI, F. </a:t>
            </a:r>
            <a:r>
              <a:rPr lang="pt-BR" dirty="0">
                <a:effectLst/>
              </a:rPr>
              <a:t>Motores de Combustão Interna</a:t>
            </a:r>
            <a:r>
              <a:rPr lang="pt-BR" b="1" dirty="0">
                <a:effectLst/>
              </a:rPr>
              <a:t>. 2°. ed. São Paulo: Edgard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, v. 1, 2018.</a:t>
            </a:r>
          </a:p>
          <a:p>
            <a:r>
              <a:rPr lang="pt-BR" b="1" dirty="0">
                <a:effectLst/>
              </a:rPr>
              <a:t>ÇENGEL, Y. A.; BOLES, M. A. </a:t>
            </a:r>
            <a:r>
              <a:rPr lang="pt-BR" dirty="0" err="1">
                <a:effectLst/>
              </a:rPr>
              <a:t>Thermodynamics</a:t>
            </a:r>
            <a:r>
              <a:rPr lang="pt-BR" dirty="0">
                <a:effectLst/>
              </a:rPr>
              <a:t>: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Engineering</a:t>
            </a:r>
            <a:r>
              <a:rPr lang="pt-BR" b="1" dirty="0">
                <a:effectLst/>
              </a:rPr>
              <a:t> Approach. 5. ed. Boston: Mc </a:t>
            </a:r>
            <a:r>
              <a:rPr lang="pt-BR" b="1" dirty="0" err="1">
                <a:effectLst/>
              </a:rPr>
              <a:t>Graw</a:t>
            </a:r>
            <a:r>
              <a:rPr lang="pt-BR" b="1" dirty="0">
                <a:effectLst/>
              </a:rPr>
              <a:t> Hill, 2006.</a:t>
            </a:r>
          </a:p>
          <a:p>
            <a:r>
              <a:rPr lang="pt-BR" b="1" dirty="0">
                <a:effectLst/>
              </a:rPr>
              <a:t>HALLIDAY, D.; RESNICK, R.; WALKER, J. </a:t>
            </a:r>
            <a:r>
              <a:rPr lang="pt-BR" dirty="0">
                <a:effectLst/>
              </a:rPr>
              <a:t>Fundamentos de Física</a:t>
            </a:r>
            <a:r>
              <a:rPr lang="pt-BR" b="1" dirty="0">
                <a:effectLst/>
              </a:rPr>
              <a:t>. 10. ed. Rio de Janeiro: Livros Técnicos e Científicos, v. 2, 2016.</a:t>
            </a:r>
          </a:p>
          <a:p>
            <a:r>
              <a:rPr lang="pt-BR" b="1" dirty="0">
                <a:effectLst/>
              </a:rPr>
              <a:t>KAPOORIA, R.; KUMAR, S.; KASANA, K.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analysis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of</a:t>
            </a:r>
            <a:r>
              <a:rPr lang="pt-BR" b="1" dirty="0">
                <a:effectLst/>
              </a:rPr>
              <a:t> a </a:t>
            </a:r>
            <a:r>
              <a:rPr lang="pt-BR" b="1" dirty="0" err="1">
                <a:effectLst/>
              </a:rPr>
              <a:t>thermal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power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plant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working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on</a:t>
            </a:r>
            <a:r>
              <a:rPr lang="pt-BR" b="1" dirty="0">
                <a:effectLst/>
              </a:rPr>
              <a:t> a Rankine </a:t>
            </a:r>
            <a:r>
              <a:rPr lang="pt-BR" b="1" dirty="0" err="1">
                <a:effectLst/>
              </a:rPr>
              <a:t>cycle</a:t>
            </a:r>
            <a:r>
              <a:rPr lang="pt-BR" b="1" dirty="0">
                <a:effectLst/>
              </a:rPr>
              <a:t>: A </a:t>
            </a:r>
            <a:r>
              <a:rPr lang="pt-BR" b="1" dirty="0" err="1">
                <a:effectLst/>
              </a:rPr>
              <a:t>theoretical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investigation</a:t>
            </a:r>
            <a:r>
              <a:rPr lang="pt-BR" b="1" dirty="0">
                <a:effectLst/>
              </a:rPr>
              <a:t>. </a:t>
            </a:r>
            <a:r>
              <a:rPr lang="pt-BR" dirty="0" err="1">
                <a:effectLst/>
              </a:rPr>
              <a:t>Journal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Energy in Southern </a:t>
            </a:r>
            <a:r>
              <a:rPr lang="pt-BR" dirty="0" err="1">
                <a:effectLst/>
              </a:rPr>
              <a:t>Africa</a:t>
            </a:r>
            <a:r>
              <a:rPr lang="pt-BR" b="1" dirty="0">
                <a:effectLst/>
              </a:rPr>
              <a:t>, Fevereiro 2008.</a:t>
            </a:r>
          </a:p>
          <a:p>
            <a:r>
              <a:rPr lang="pt-BR" b="1" dirty="0">
                <a:effectLst/>
              </a:rPr>
              <a:t>KROOS, K. A.; POTTER, M. C. </a:t>
            </a:r>
            <a:r>
              <a:rPr lang="pt-BR" dirty="0">
                <a:effectLst/>
              </a:rPr>
              <a:t>Termodinâmica para Engenheiros</a:t>
            </a:r>
            <a:r>
              <a:rPr lang="pt-BR" b="1" dirty="0">
                <a:effectLst/>
              </a:rPr>
              <a:t>. 1. ed. São Paulo: </a:t>
            </a:r>
            <a:r>
              <a:rPr lang="pt-BR" b="1" dirty="0" err="1">
                <a:effectLst/>
              </a:rPr>
              <a:t>Cengage</a:t>
            </a:r>
            <a:r>
              <a:rPr lang="pt-BR" b="1" dirty="0">
                <a:effectLst/>
              </a:rPr>
              <a:t> Learning Edições Ltda, 2016.</a:t>
            </a:r>
          </a:p>
          <a:p>
            <a:r>
              <a:rPr lang="pt-BR" b="1" dirty="0">
                <a:effectLst/>
              </a:rPr>
              <a:t>LEE, K. D. </a:t>
            </a:r>
            <a:r>
              <a:rPr lang="pt-BR" dirty="0">
                <a:effectLst/>
              </a:rPr>
              <a:t>Python </a:t>
            </a:r>
            <a:r>
              <a:rPr lang="pt-BR" dirty="0" err="1">
                <a:effectLst/>
              </a:rPr>
              <a:t>Programming</a:t>
            </a:r>
            <a:r>
              <a:rPr lang="pt-BR" dirty="0">
                <a:effectLst/>
              </a:rPr>
              <a:t> Fundamentals</a:t>
            </a:r>
            <a:r>
              <a:rPr lang="pt-BR" b="1" dirty="0">
                <a:effectLst/>
              </a:rPr>
              <a:t>. 2. ed. Londres: Springer, 2014.</a:t>
            </a:r>
          </a:p>
          <a:p>
            <a:r>
              <a:rPr lang="pt-BR" b="1" dirty="0">
                <a:effectLst/>
              </a:rPr>
              <a:t>LEVENSPIEL, O. </a:t>
            </a:r>
            <a:r>
              <a:rPr lang="pt-BR" dirty="0">
                <a:effectLst/>
              </a:rPr>
              <a:t>Termodinâmica Amistosa para Engenheiros</a:t>
            </a:r>
            <a:r>
              <a:rPr lang="pt-BR" b="1" dirty="0">
                <a:effectLst/>
              </a:rPr>
              <a:t>. São Paulo: Edgar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 Ltda, 2002.</a:t>
            </a:r>
          </a:p>
          <a:p>
            <a:r>
              <a:rPr lang="pt-BR" b="1" dirty="0">
                <a:effectLst/>
              </a:rPr>
              <a:t>MORAN, M. J.; SHAPIRO, H. N. </a:t>
            </a:r>
            <a:r>
              <a:rPr lang="pt-BR" dirty="0">
                <a:effectLst/>
              </a:rPr>
              <a:t>Princípios de Termodinâmica para Engenharia</a:t>
            </a:r>
            <a:r>
              <a:rPr lang="pt-BR" b="1" dirty="0">
                <a:effectLst/>
              </a:rPr>
              <a:t>. 4. ed. Rio de Janeiro: LTC, 2002.</a:t>
            </a:r>
          </a:p>
          <a:p>
            <a:r>
              <a:rPr lang="pt-BR" b="1" dirty="0">
                <a:effectLst/>
              </a:rPr>
              <a:t>PERKOVIC, L. </a:t>
            </a:r>
            <a:r>
              <a:rPr lang="pt-BR" dirty="0">
                <a:effectLst/>
              </a:rPr>
              <a:t>Introdução à Computação Usando Python:</a:t>
            </a:r>
            <a:r>
              <a:rPr lang="pt-BR" b="1" dirty="0">
                <a:effectLst/>
              </a:rPr>
              <a:t> Um Foco no Desenvolvimento de Aplicações. [</a:t>
            </a:r>
            <a:r>
              <a:rPr lang="pt-BR" b="1" dirty="0" err="1">
                <a:effectLst/>
              </a:rPr>
              <a:t>S.l</a:t>
            </a:r>
            <a:r>
              <a:rPr lang="pt-BR" b="1" dirty="0">
                <a:effectLst/>
              </a:rPr>
              <a:t>.]: LTC, 2012.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82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"/>
    </mc:Choice>
    <mc:Fallback xmlns="">
      <p:transition spd="slow" advTm="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r>
              <a:rPr lang="pt-BR" sz="3600" dirty="0">
                <a:effectLst/>
              </a:rPr>
              <a:t>MUITO OBRIGADO!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607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8"/>
    </mc:Choice>
    <mc:Fallback xmlns="">
      <p:transition spd="slow" advTm="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pt-BR" sz="2400" dirty="0"/>
              <a:t>: Desenvolver um algoritmo em Python para a obtenção de dados termodinâmicos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68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6"/>
    </mc:Choice>
    <mc:Fallback xmlns="">
      <p:transition spd="slow" advTm="1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543229-A57F-4182-A383-44A61C37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CICLOS DE POTÊNCIA:</a:t>
                </a:r>
              </a:p>
              <a:p>
                <a:r>
                  <a:rPr lang="pt-BR" sz="1800" dirty="0"/>
                  <a:t>Conversão de calor ( ou fluxo de calor ) em trabalho mecânico (ou potência mecânica ) a partir da diferença de temperatura entre duas fontes térmicas (quente e fria).</a:t>
                </a:r>
              </a:p>
              <a:p>
                <a:r>
                  <a:rPr lang="pt-BR" sz="1800" dirty="0"/>
                  <a:t>Desempenho = eficiência térmica</a:t>
                </a:r>
              </a:p>
              <a:p>
                <a:r>
                  <a:rPr lang="pt-BR" sz="1800" dirty="0"/>
                  <a:t>Eficiência térmica </a:t>
                </a:r>
                <a:r>
                  <a:rPr lang="pt-BR" sz="1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r>
                  <a:rPr lang="pt-BR" dirty="0">
                    <a:effectLst/>
                  </a:rPr>
                  <a:t>Para ciclos reais </a:t>
                </a:r>
                <a:r>
                  <a:rPr lang="pt-BR" dirty="0">
                    <a:effectLst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&lt;  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pt-BR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(Carnot)</a:t>
                </a:r>
              </a:p>
              <a:p>
                <a:endParaRPr lang="pt-BR" dirty="0">
                  <a:effectLst/>
                </a:endParaRPr>
              </a:p>
              <a:p>
                <a:endParaRPr lang="pt-BR" sz="1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  <a:blipFill>
                <a:blip r:embed="rId3"/>
                <a:stretch>
                  <a:fillRect l="-2389" t="-1054" r="-1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BFBB56D-ECA8-4426-8910-0914CBAE282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2171" y="2691832"/>
            <a:ext cx="4120871" cy="28404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B8C5716B-1106-4ABF-B1B0-D749B439126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83"/>
    </mc:Choice>
    <mc:Fallback xmlns="">
      <p:transition spd="slow" advTm="6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sz="3200" dirty="0"/>
                  <a:t>CICLOS DE REFRIGERAÇÃO: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𝛃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𝐂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748" t="-2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4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5"/>
    </mc:Choice>
    <mc:Fallback xmlns="">
      <p:transition spd="slow" advTm="49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3200" dirty="0"/>
                  <a:t>BOMBAS DE CALOR: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𝛄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endParaRPr lang="pt-BR" b="1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987" t="-2471" r="-16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2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60"/>
    </mc:Choice>
    <mc:Fallback xmlns="">
      <p:transition spd="slow" advTm="3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14CC7-E93B-49F0-B9C6-B64CAB61B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Ciclo Rankine ideal:</a:t>
            </a:r>
          </a:p>
          <a:p>
            <a:r>
              <a:rPr lang="pt-BR" dirty="0"/>
              <a:t>Ciclo a vapor ( envolve mudança de estado físico do fluido de trabalho</a:t>
            </a:r>
          </a:p>
          <a:p>
            <a:r>
              <a:rPr lang="pt-BR" dirty="0"/>
              <a:t>4 estágios principais: bomba, caldeira, turbina e condensador</a:t>
            </a:r>
          </a:p>
          <a:p>
            <a:r>
              <a:rPr lang="pt-BR" dirty="0"/>
              <a:t>Estágio 1 </a:t>
            </a:r>
            <a:r>
              <a:rPr lang="pt-BR" dirty="0">
                <a:sym typeface="Wingdings" panose="05000000000000000000" pitchFamily="2" charset="2"/>
              </a:rPr>
              <a:t> Entrada da turbina</a:t>
            </a:r>
          </a:p>
          <a:p>
            <a:r>
              <a:rPr lang="pt-BR" dirty="0">
                <a:sym typeface="Wingdings" panose="05000000000000000000" pitchFamily="2" charset="2"/>
              </a:rPr>
              <a:t>Estágio 2  Entrada do condensador</a:t>
            </a:r>
          </a:p>
          <a:p>
            <a:r>
              <a:rPr lang="pt-BR" dirty="0">
                <a:sym typeface="Wingdings" panose="05000000000000000000" pitchFamily="2" charset="2"/>
              </a:rPr>
              <a:t>Estágio 3  Entrada da bomba</a:t>
            </a:r>
          </a:p>
          <a:p>
            <a:r>
              <a:rPr lang="pt-BR" dirty="0">
                <a:sym typeface="Wingdings" panose="05000000000000000000" pitchFamily="2" charset="2"/>
              </a:rPr>
              <a:t>Estágio 4  Entrada da caldeira</a:t>
            </a:r>
            <a:endParaRPr lang="pt-BR" dirty="0"/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endParaRPr lang="pt-BR" dirty="0">
              <a:effectLst/>
            </a:endParaRP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8406FC1-AB42-485F-ABB9-17ACFC948F2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718" y="2481853"/>
            <a:ext cx="3772426" cy="29150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2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65"/>
    </mc:Choice>
    <mc:Fallback xmlns="">
      <p:transition spd="slow" advTm="28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3200" dirty="0"/>
              <a:t>Diagrama do Ciclo Rankine ideal ( T </a:t>
            </a:r>
            <a:r>
              <a:rPr lang="pt-BR" sz="3200" i="1" dirty="0"/>
              <a:t>versus</a:t>
            </a:r>
            <a:r>
              <a:rPr lang="pt-BR" sz="3200" dirty="0"/>
              <a:t> s )</a:t>
            </a:r>
          </a:p>
          <a:p>
            <a:r>
              <a:rPr lang="pt-BR" dirty="0"/>
              <a:t>Transformação 1 </a:t>
            </a:r>
            <a:r>
              <a:rPr lang="pt-BR" dirty="0">
                <a:sym typeface="Wingdings" panose="05000000000000000000" pitchFamily="2" charset="2"/>
              </a:rPr>
              <a:t> 2: expansão isentrópica na turbina </a:t>
            </a:r>
            <a:endParaRPr lang="pt-BR" dirty="0"/>
          </a:p>
          <a:p>
            <a:r>
              <a:rPr lang="pt-BR" dirty="0"/>
              <a:t>Transformação 2 </a:t>
            </a:r>
            <a:r>
              <a:rPr lang="pt-BR" dirty="0">
                <a:sym typeface="Wingdings" panose="05000000000000000000" pitchFamily="2" charset="2"/>
              </a:rPr>
              <a:t> 3: condensação isotérmica e isobárica no condensador</a:t>
            </a:r>
            <a:endParaRPr lang="pt-BR" dirty="0"/>
          </a:p>
          <a:p>
            <a:r>
              <a:rPr lang="pt-BR" dirty="0"/>
              <a:t>Transformação 3 </a:t>
            </a:r>
            <a:r>
              <a:rPr lang="pt-BR" dirty="0">
                <a:sym typeface="Wingdings" panose="05000000000000000000" pitchFamily="2" charset="2"/>
              </a:rPr>
              <a:t> 4: compressão isentrópica na bomba</a:t>
            </a:r>
          </a:p>
          <a:p>
            <a:r>
              <a:rPr lang="pt-BR" dirty="0">
                <a:sym typeface="Wingdings" panose="05000000000000000000" pitchFamily="2" charset="2"/>
              </a:rPr>
              <a:t>Transformação 4  1: aquecimento e evaporação na caldeira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51A40C4-F661-47CE-B067-34D2D56CAC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3" y="2398575"/>
            <a:ext cx="4139172" cy="32998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7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32"/>
    </mc:Choice>
    <mc:Fallback xmlns="">
      <p:transition spd="slow" advTm="126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9|6.2|11.8|4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2.1|7|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9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1411</TotalTime>
  <Words>1680</Words>
  <Application>Microsoft Office PowerPoint</Application>
  <PresentationFormat>Widescreen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Bookman Old Style</vt:lpstr>
      <vt:lpstr>Cambria Math</vt:lpstr>
      <vt:lpstr>Rockwell</vt:lpstr>
      <vt:lpstr>Damask</vt:lpstr>
      <vt:lpstr>Centro de tecnologia - ufc CURSO DE ENGENHARIA MECÂNICA </vt:lpstr>
      <vt:lpstr> Centro de tecnologia - ufc CURSO DE ENGENHARIA MECÂNICA </vt:lpstr>
      <vt:lpstr> Centro de tecnologia - ufc CURSO DE ENGENHARIA MECÂNICA </vt:lpstr>
      <vt:lpstr> Centro de tecnologia - ufc CURSO DE ENGENHARIA MECÂNICA </vt:lpstr>
      <vt:lpstr>   Centro de tecnologia - ufc CURSO DE ENGENHARIA MECÂNICA 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Mecânica UFC </dc:title>
  <dc:creator>Davi Navarro</dc:creator>
  <cp:lastModifiedBy>Davi Navarro</cp:lastModifiedBy>
  <cp:revision>93</cp:revision>
  <dcterms:created xsi:type="dcterms:W3CDTF">2021-03-24T09:34:02Z</dcterms:created>
  <dcterms:modified xsi:type="dcterms:W3CDTF">2021-04-05T11:10:06Z</dcterms:modified>
</cp:coreProperties>
</file>